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9" r:id="rId3"/>
    <p:sldId id="260" r:id="rId4"/>
    <p:sldId id="261" r:id="rId5"/>
    <p:sldId id="262" r:id="rId6"/>
    <p:sldId id="257"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p:restoredTop sz="94643"/>
  </p:normalViewPr>
  <p:slideViewPr>
    <p:cSldViewPr snapToGrid="0" snapToObjects="1" showGuides="1">
      <p:cViewPr>
        <p:scale>
          <a:sx n="62" d="100"/>
          <a:sy n="62" d="100"/>
        </p:scale>
        <p:origin x="1208" y="1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C21BA5-2EA0-2F47-86B8-4AB36C95A23D}" type="datetimeFigureOut">
              <a:rPr lang="en-US" smtClean="0"/>
              <a:t>10/31/17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D3A49-C20E-3E42-B3FD-ED3209B526E9}" type="slidenum">
              <a:rPr lang="en-US" smtClean="0"/>
              <a:t>‹#›</a:t>
            </a:fld>
            <a:endParaRPr lang="en-US"/>
          </a:p>
        </p:txBody>
      </p:sp>
    </p:spTree>
    <p:extLst>
      <p:ext uri="{BB962C8B-B14F-4D97-AF65-F5344CB8AC3E}">
        <p14:creationId xmlns:p14="http://schemas.microsoft.com/office/powerpoint/2010/main" val="1929884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EA547B-CFA7-B144-9EDD-DAB156A518A8}"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1915154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EA547B-CFA7-B144-9EDD-DAB156A518A8}"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158564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EA547B-CFA7-B144-9EDD-DAB156A518A8}"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173515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EA547B-CFA7-B144-9EDD-DAB156A518A8}"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151136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EA547B-CFA7-B144-9EDD-DAB156A518A8}" type="datetimeFigureOut">
              <a:rPr lang="en-US" smtClean="0"/>
              <a:t>10/31/17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1132290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EA547B-CFA7-B144-9EDD-DAB156A518A8}"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1548022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EA547B-CFA7-B144-9EDD-DAB156A518A8}" type="datetimeFigureOut">
              <a:rPr lang="en-US" smtClean="0"/>
              <a:t>10/31/17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844916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EA547B-CFA7-B144-9EDD-DAB156A518A8}" type="datetimeFigureOut">
              <a:rPr lang="en-US" smtClean="0"/>
              <a:t>10/31/17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1355993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EA547B-CFA7-B144-9EDD-DAB156A518A8}" type="datetimeFigureOut">
              <a:rPr lang="en-US" smtClean="0"/>
              <a:t>10/31/17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109032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EA547B-CFA7-B144-9EDD-DAB156A518A8}"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634752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EA547B-CFA7-B144-9EDD-DAB156A518A8}" type="datetimeFigureOut">
              <a:rPr lang="en-US" smtClean="0"/>
              <a:t>10/31/17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176276-1F19-4644-B482-F02C6AF049A3}" type="slidenum">
              <a:rPr lang="en-US" smtClean="0"/>
              <a:t>‹#›</a:t>
            </a:fld>
            <a:endParaRPr lang="en-US"/>
          </a:p>
        </p:txBody>
      </p:sp>
    </p:spTree>
    <p:extLst>
      <p:ext uri="{BB962C8B-B14F-4D97-AF65-F5344CB8AC3E}">
        <p14:creationId xmlns:p14="http://schemas.microsoft.com/office/powerpoint/2010/main" val="1733337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A547B-CFA7-B144-9EDD-DAB156A518A8}" type="datetimeFigureOut">
              <a:rPr lang="en-US" smtClean="0"/>
              <a:t>10/31/17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76276-1F19-4644-B482-F02C6AF049A3}" type="slidenum">
              <a:rPr lang="en-US" smtClean="0"/>
              <a:t>‹#›</a:t>
            </a:fld>
            <a:endParaRPr lang="en-US"/>
          </a:p>
        </p:txBody>
      </p:sp>
    </p:spTree>
    <p:extLst>
      <p:ext uri="{BB962C8B-B14F-4D97-AF65-F5344CB8AC3E}">
        <p14:creationId xmlns:p14="http://schemas.microsoft.com/office/powerpoint/2010/main" val="218350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14.png"/><Relationship Id="rId11"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373" y="515885"/>
            <a:ext cx="2676770" cy="391097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537028"/>
            <a:ext cx="6342742" cy="3819735"/>
          </a:xfrm>
          <a:prstGeom prst="rect">
            <a:avLst/>
          </a:prstGeom>
        </p:spPr>
      </p:pic>
      <p:sp>
        <p:nvSpPr>
          <p:cNvPr id="10" name="TextBox 9"/>
          <p:cNvSpPr txBox="1"/>
          <p:nvPr/>
        </p:nvSpPr>
        <p:spPr>
          <a:xfrm>
            <a:off x="1088571" y="4891314"/>
            <a:ext cx="8955315" cy="830997"/>
          </a:xfrm>
          <a:prstGeom prst="rect">
            <a:avLst/>
          </a:prstGeom>
          <a:noFill/>
        </p:spPr>
        <p:txBody>
          <a:bodyPr wrap="square" rtlCol="0">
            <a:spAutoFit/>
          </a:bodyPr>
          <a:lstStyle/>
          <a:p>
            <a:r>
              <a:rPr lang="en-US" sz="1600" b="1" dirty="0" smtClean="0">
                <a:latin typeface="Times New Roman" charset="0"/>
                <a:ea typeface="Times New Roman" charset="0"/>
                <a:cs typeface="Times New Roman" charset="0"/>
              </a:rPr>
              <a:t>Figure 1 (a) </a:t>
            </a:r>
            <a:r>
              <a:rPr lang="en-US" sz="1600" dirty="0" smtClean="0">
                <a:latin typeface="Times New Roman" charset="0"/>
                <a:ea typeface="Times New Roman" charset="0"/>
                <a:cs typeface="Times New Roman" charset="0"/>
              </a:rPr>
              <a:t>Map showing location of three large river basins (grey) and the field transects (red). </a:t>
            </a:r>
            <a:r>
              <a:rPr lang="en-US" sz="1600" b="1" dirty="0" smtClean="0">
                <a:latin typeface="Times New Roman" charset="0"/>
                <a:ea typeface="Times New Roman" charset="0"/>
                <a:cs typeface="Times New Roman" charset="0"/>
              </a:rPr>
              <a:t>(b) </a:t>
            </a:r>
            <a:r>
              <a:rPr lang="en-US" sz="1600" dirty="0" smtClean="0">
                <a:latin typeface="Times New Roman" charset="0"/>
                <a:ea typeface="Times New Roman" charset="0"/>
                <a:cs typeface="Times New Roman" charset="0"/>
              </a:rPr>
              <a:t>Upper Mississippi River transect August 2015 </a:t>
            </a:r>
            <a:r>
              <a:rPr lang="en-US" sz="1600" b="1" dirty="0" smtClean="0">
                <a:latin typeface="Times New Roman" charset="0"/>
                <a:ea typeface="Times New Roman" charset="0"/>
                <a:cs typeface="Times New Roman" charset="0"/>
              </a:rPr>
              <a:t>(c) </a:t>
            </a:r>
            <a:r>
              <a:rPr lang="en-US" sz="1600" dirty="0" smtClean="0">
                <a:latin typeface="Times New Roman" charset="0"/>
                <a:ea typeface="Times New Roman" charset="0"/>
                <a:cs typeface="Times New Roman" charset="0"/>
              </a:rPr>
              <a:t>Lower Amazon River (TROCAS) cruises conducted on February 2016, November 2016 and April 2017 </a:t>
            </a:r>
            <a:r>
              <a:rPr lang="en-US" sz="1600" b="1" dirty="0" smtClean="0">
                <a:latin typeface="Times New Roman" charset="0"/>
                <a:ea typeface="Times New Roman" charset="0"/>
                <a:cs typeface="Times New Roman" charset="0"/>
              </a:rPr>
              <a:t>(d) </a:t>
            </a:r>
            <a:r>
              <a:rPr lang="en-US" sz="1600" dirty="0" smtClean="0">
                <a:latin typeface="Times New Roman" charset="0"/>
                <a:ea typeface="Times New Roman" charset="0"/>
                <a:cs typeface="Times New Roman" charset="0"/>
              </a:rPr>
              <a:t>Lower Columbia River Cruise</a:t>
            </a:r>
            <a:endParaRPr lang="en-US" sz="1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2096768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84" descr="chla_barplot.png"/>
          <p:cNvPicPr preferRelativeResize="0">
            <a:picLocks noChangeAspect="1"/>
          </p:cNvPicPr>
          <p:nvPr/>
        </p:nvPicPr>
        <p:blipFill>
          <a:blip r:embed="rId2">
            <a:alphaModFix/>
          </a:blip>
          <a:stretch>
            <a:fillRect/>
          </a:stretch>
        </p:blipFill>
        <p:spPr>
          <a:xfrm>
            <a:off x="360219" y="1563295"/>
            <a:ext cx="5375564" cy="3731409"/>
          </a:xfrm>
          <a:prstGeom prst="rect">
            <a:avLst/>
          </a:prstGeom>
          <a:noFill/>
          <a:ln>
            <a:noFill/>
          </a:ln>
        </p:spPr>
      </p:pic>
      <p:pic>
        <p:nvPicPr>
          <p:cNvPr id="5" name="Shape 85"/>
          <p:cNvPicPr preferRelativeResize="0">
            <a:picLocks noChangeAspect="1"/>
          </p:cNvPicPr>
          <p:nvPr/>
        </p:nvPicPr>
        <p:blipFill>
          <a:blip r:embed="rId3">
            <a:alphaModFix/>
          </a:blip>
          <a:stretch>
            <a:fillRect/>
          </a:stretch>
        </p:blipFill>
        <p:spPr>
          <a:xfrm>
            <a:off x="6262256" y="1590675"/>
            <a:ext cx="5347854" cy="3676650"/>
          </a:xfrm>
          <a:prstGeom prst="rect">
            <a:avLst/>
          </a:prstGeom>
          <a:noFill/>
          <a:ln>
            <a:noFill/>
          </a:ln>
        </p:spPr>
      </p:pic>
    </p:spTree>
    <p:extLst>
      <p:ext uri="{BB962C8B-B14F-4D97-AF65-F5344CB8AC3E}">
        <p14:creationId xmlns:p14="http://schemas.microsoft.com/office/powerpoint/2010/main" val="116062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91" descr="chla_am_hist.png"/>
          <p:cNvPicPr preferRelativeResize="0"/>
          <p:nvPr/>
        </p:nvPicPr>
        <p:blipFill>
          <a:blip r:embed="rId2">
            <a:alphaModFix/>
          </a:blip>
          <a:stretch>
            <a:fillRect/>
          </a:stretch>
        </p:blipFill>
        <p:spPr>
          <a:xfrm>
            <a:off x="8002866" y="845292"/>
            <a:ext cx="3835840" cy="2583708"/>
          </a:xfrm>
          <a:prstGeom prst="rect">
            <a:avLst/>
          </a:prstGeom>
          <a:noFill/>
          <a:ln>
            <a:noFill/>
          </a:ln>
        </p:spPr>
      </p:pic>
      <p:pic>
        <p:nvPicPr>
          <p:cNvPr id="5" name="Shape 92" descr="chla_col_hist.png"/>
          <p:cNvPicPr preferRelativeResize="0"/>
          <p:nvPr/>
        </p:nvPicPr>
        <p:blipFill>
          <a:blip r:embed="rId3">
            <a:alphaModFix/>
          </a:blip>
          <a:stretch>
            <a:fillRect/>
          </a:stretch>
        </p:blipFill>
        <p:spPr>
          <a:xfrm>
            <a:off x="270160" y="1063337"/>
            <a:ext cx="3512127" cy="2365663"/>
          </a:xfrm>
          <a:prstGeom prst="rect">
            <a:avLst/>
          </a:prstGeom>
          <a:noFill/>
          <a:ln>
            <a:noFill/>
          </a:ln>
        </p:spPr>
      </p:pic>
      <p:pic>
        <p:nvPicPr>
          <p:cNvPr id="6" name="Shape 93" descr="chla_miss_hist.png"/>
          <p:cNvPicPr preferRelativeResize="0"/>
          <p:nvPr/>
        </p:nvPicPr>
        <p:blipFill>
          <a:blip r:embed="rId4">
            <a:alphaModFix/>
          </a:blip>
          <a:stretch>
            <a:fillRect/>
          </a:stretch>
        </p:blipFill>
        <p:spPr>
          <a:xfrm>
            <a:off x="4087089" y="943084"/>
            <a:ext cx="3690661" cy="2485916"/>
          </a:xfrm>
          <a:prstGeom prst="rect">
            <a:avLst/>
          </a:prstGeom>
          <a:noFill/>
          <a:ln>
            <a:noFill/>
          </a:ln>
        </p:spPr>
      </p:pic>
      <p:sp>
        <p:nvSpPr>
          <p:cNvPr id="7" name="Shape 94"/>
          <p:cNvSpPr txBox="1"/>
          <p:nvPr/>
        </p:nvSpPr>
        <p:spPr>
          <a:xfrm>
            <a:off x="491836" y="3948545"/>
            <a:ext cx="10210800" cy="893619"/>
          </a:xfrm>
          <a:prstGeom prst="rect">
            <a:avLst/>
          </a:prstGeom>
          <a:noFill/>
          <a:ln>
            <a:noFill/>
          </a:ln>
        </p:spPr>
        <p:txBody>
          <a:bodyPr wrap="square" lIns="91425" tIns="91425" rIns="91425" bIns="91425" anchor="t" anchorCtr="0">
            <a:noAutofit/>
          </a:bodyPr>
          <a:lstStyle/>
          <a:p>
            <a:pPr lvl="0">
              <a:spcBef>
                <a:spcPts val="0"/>
              </a:spcBef>
              <a:buNone/>
            </a:pPr>
            <a:r>
              <a:rPr lang="en-US" dirty="0" err="1"/>
              <a:t>HIstograms</a:t>
            </a:r>
            <a:r>
              <a:rPr lang="en-US" dirty="0"/>
              <a:t> showing distribution of Chlorophyll A (RFU) as measured in the field by YSI EXO-2 </a:t>
            </a:r>
            <a:r>
              <a:rPr lang="en-US" dirty="0" err="1"/>
              <a:t>sondes</a:t>
            </a:r>
            <a:r>
              <a:rPr lang="en-US" dirty="0"/>
              <a:t> for the </a:t>
            </a:r>
            <a:r>
              <a:rPr lang="en-US" dirty="0">
                <a:solidFill>
                  <a:schemeClr val="dk1"/>
                </a:solidFill>
              </a:rPr>
              <a:t>Columbia (top), </a:t>
            </a:r>
            <a:r>
              <a:rPr lang="en-US" dirty="0"/>
              <a:t> </a:t>
            </a:r>
            <a:r>
              <a:rPr lang="en-US" dirty="0" err="1"/>
              <a:t>Missisippi</a:t>
            </a:r>
            <a:r>
              <a:rPr lang="en-US" dirty="0"/>
              <a:t> (middle) and Amazon (bottom). Note the change in the x-axis</a:t>
            </a:r>
          </a:p>
        </p:txBody>
      </p:sp>
    </p:spTree>
    <p:extLst>
      <p:ext uri="{BB962C8B-B14F-4D97-AF65-F5344CB8AC3E}">
        <p14:creationId xmlns:p14="http://schemas.microsoft.com/office/powerpoint/2010/main" val="185654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518" y="3429000"/>
            <a:ext cx="3657600" cy="2514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3657600" cy="2514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35181"/>
            <a:ext cx="3657600" cy="2514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3954" y="914400"/>
            <a:ext cx="3657600" cy="2514600"/>
          </a:xfrm>
          <a:prstGeom prst="rect">
            <a:avLst/>
          </a:prstGeom>
        </p:spPr>
      </p:pic>
      <p:sp>
        <p:nvSpPr>
          <p:cNvPr id="11" name="TextBox 10"/>
          <p:cNvSpPr txBox="1"/>
          <p:nvPr/>
        </p:nvSpPr>
        <p:spPr>
          <a:xfrm>
            <a:off x="290944" y="6296890"/>
            <a:ext cx="10079181" cy="369332"/>
          </a:xfrm>
          <a:prstGeom prst="rect">
            <a:avLst/>
          </a:prstGeom>
          <a:noFill/>
        </p:spPr>
        <p:txBody>
          <a:bodyPr wrap="square" rtlCol="0">
            <a:spAutoFit/>
          </a:bodyPr>
          <a:lstStyle/>
          <a:p>
            <a:r>
              <a:rPr lang="en-US" dirty="0" smtClean="0"/>
              <a:t>Time series plots from each of the cruises for pH, turbidity, FDOM </a:t>
            </a:r>
            <a:r>
              <a:rPr lang="en-US" smtClean="0"/>
              <a:t>and chlorophyll-a </a:t>
            </a:r>
            <a:endParaRPr lang="en-US"/>
          </a:p>
        </p:txBody>
      </p:sp>
    </p:spTree>
    <p:extLst>
      <p:ext uri="{BB962C8B-B14F-4D97-AF65-F5344CB8AC3E}">
        <p14:creationId xmlns:p14="http://schemas.microsoft.com/office/powerpoint/2010/main" val="73455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6153" y="1600199"/>
            <a:ext cx="6075847" cy="417714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89" y="1953491"/>
            <a:ext cx="5322645" cy="3659318"/>
          </a:xfrm>
          <a:prstGeom prst="rect">
            <a:avLst/>
          </a:prstGeom>
        </p:spPr>
      </p:pic>
      <p:sp>
        <p:nvSpPr>
          <p:cNvPr id="6" name="TextBox 5"/>
          <p:cNvSpPr txBox="1"/>
          <p:nvPr/>
        </p:nvSpPr>
        <p:spPr>
          <a:xfrm>
            <a:off x="290944" y="6296890"/>
            <a:ext cx="10079181" cy="369332"/>
          </a:xfrm>
          <a:prstGeom prst="rect">
            <a:avLst/>
          </a:prstGeom>
          <a:noFill/>
        </p:spPr>
        <p:txBody>
          <a:bodyPr wrap="square" rtlCol="0">
            <a:spAutoFit/>
          </a:bodyPr>
          <a:lstStyle/>
          <a:p>
            <a:r>
              <a:rPr lang="en-US" dirty="0" smtClean="0"/>
              <a:t>Time series plots from each of the cruises for dissolved methane (where available) and carbon dioxide. </a:t>
            </a:r>
            <a:endParaRPr lang="en-US" dirty="0"/>
          </a:p>
        </p:txBody>
      </p:sp>
    </p:spTree>
    <p:extLst>
      <p:ext uri="{BB962C8B-B14F-4D97-AF65-F5344CB8AC3E}">
        <p14:creationId xmlns:p14="http://schemas.microsoft.com/office/powerpoint/2010/main" val="237829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99"/>
          <p:cNvPicPr preferRelativeResize="0"/>
          <p:nvPr/>
        </p:nvPicPr>
        <p:blipFill rotWithShape="1">
          <a:blip r:embed="rId2">
            <a:alphaModFix/>
          </a:blip>
          <a:srcRect/>
          <a:stretch/>
        </p:blipFill>
        <p:spPr>
          <a:xfrm>
            <a:off x="6266876" y="2435570"/>
            <a:ext cx="2286000" cy="457200"/>
          </a:xfrm>
          <a:prstGeom prst="rect">
            <a:avLst/>
          </a:prstGeom>
          <a:noFill/>
          <a:ln>
            <a:noFill/>
          </a:ln>
        </p:spPr>
      </p:pic>
      <p:pic>
        <p:nvPicPr>
          <p:cNvPr id="5" name="Shape 100"/>
          <p:cNvPicPr preferRelativeResize="0">
            <a:picLocks noChangeAspect="1"/>
          </p:cNvPicPr>
          <p:nvPr/>
        </p:nvPicPr>
        <p:blipFill rotWithShape="1">
          <a:blip r:embed="rId3">
            <a:alphaModFix/>
          </a:blip>
          <a:srcRect/>
          <a:stretch/>
        </p:blipFill>
        <p:spPr>
          <a:xfrm>
            <a:off x="6310418" y="226281"/>
            <a:ext cx="2310268" cy="2286000"/>
          </a:xfrm>
          <a:prstGeom prst="rect">
            <a:avLst/>
          </a:prstGeom>
          <a:noFill/>
          <a:ln>
            <a:noFill/>
          </a:ln>
        </p:spPr>
      </p:pic>
      <p:pic>
        <p:nvPicPr>
          <p:cNvPr id="7" name="Shape 102"/>
          <p:cNvPicPr preferRelativeResize="0">
            <a:picLocks noChangeAspect="1"/>
          </p:cNvPicPr>
          <p:nvPr/>
        </p:nvPicPr>
        <p:blipFill rotWithShape="1">
          <a:blip r:embed="rId4">
            <a:alphaModFix/>
          </a:blip>
          <a:srcRect/>
          <a:stretch/>
        </p:blipFill>
        <p:spPr>
          <a:xfrm>
            <a:off x="6364485" y="3114625"/>
            <a:ext cx="2310268" cy="2286000"/>
          </a:xfrm>
          <a:prstGeom prst="rect">
            <a:avLst/>
          </a:prstGeom>
          <a:noFill/>
          <a:ln>
            <a:noFill/>
          </a:ln>
        </p:spPr>
      </p:pic>
      <p:pic>
        <p:nvPicPr>
          <p:cNvPr id="8" name="Shape 103"/>
          <p:cNvPicPr preferRelativeResize="0">
            <a:picLocks noChangeAspect="1"/>
          </p:cNvPicPr>
          <p:nvPr/>
        </p:nvPicPr>
        <p:blipFill rotWithShape="1">
          <a:blip r:embed="rId5">
            <a:alphaModFix/>
          </a:blip>
          <a:srcRect/>
          <a:stretch/>
        </p:blipFill>
        <p:spPr>
          <a:xfrm>
            <a:off x="3480133" y="217988"/>
            <a:ext cx="2310269" cy="2286000"/>
          </a:xfrm>
          <a:prstGeom prst="rect">
            <a:avLst/>
          </a:prstGeom>
          <a:noFill/>
          <a:ln>
            <a:noFill/>
          </a:ln>
        </p:spPr>
      </p:pic>
      <p:pic>
        <p:nvPicPr>
          <p:cNvPr id="9" name="Shape 104"/>
          <p:cNvPicPr preferRelativeResize="0"/>
          <p:nvPr/>
        </p:nvPicPr>
        <p:blipFill rotWithShape="1">
          <a:blip r:embed="rId6">
            <a:alphaModFix/>
          </a:blip>
          <a:srcRect/>
          <a:stretch/>
        </p:blipFill>
        <p:spPr>
          <a:xfrm>
            <a:off x="3393048" y="2477117"/>
            <a:ext cx="2286000" cy="457200"/>
          </a:xfrm>
          <a:prstGeom prst="rect">
            <a:avLst/>
          </a:prstGeom>
          <a:noFill/>
          <a:ln>
            <a:noFill/>
          </a:ln>
        </p:spPr>
      </p:pic>
      <p:pic>
        <p:nvPicPr>
          <p:cNvPr id="10" name="Shape 105"/>
          <p:cNvPicPr preferRelativeResize="0">
            <a:picLocks noChangeAspect="1"/>
          </p:cNvPicPr>
          <p:nvPr/>
        </p:nvPicPr>
        <p:blipFill rotWithShape="1">
          <a:blip r:embed="rId7">
            <a:alphaModFix/>
          </a:blip>
          <a:srcRect/>
          <a:stretch/>
        </p:blipFill>
        <p:spPr>
          <a:xfrm>
            <a:off x="3476142" y="3048273"/>
            <a:ext cx="2310270" cy="2286000"/>
          </a:xfrm>
          <a:prstGeom prst="rect">
            <a:avLst/>
          </a:prstGeom>
          <a:noFill/>
          <a:ln>
            <a:noFill/>
          </a:ln>
        </p:spPr>
      </p:pic>
      <p:pic>
        <p:nvPicPr>
          <p:cNvPr id="11" name="Shape 106"/>
          <p:cNvPicPr preferRelativeResize="0"/>
          <p:nvPr/>
        </p:nvPicPr>
        <p:blipFill rotWithShape="1">
          <a:blip r:embed="rId8">
            <a:alphaModFix/>
          </a:blip>
          <a:srcRect/>
          <a:stretch/>
        </p:blipFill>
        <p:spPr>
          <a:xfrm>
            <a:off x="3445843" y="5336432"/>
            <a:ext cx="2286000" cy="457200"/>
          </a:xfrm>
          <a:prstGeom prst="rect">
            <a:avLst/>
          </a:prstGeom>
          <a:noFill/>
          <a:ln>
            <a:noFill/>
          </a:ln>
        </p:spPr>
      </p:pic>
      <p:pic>
        <p:nvPicPr>
          <p:cNvPr id="12" name="Shape 107"/>
          <p:cNvPicPr preferRelativeResize="0"/>
          <p:nvPr/>
        </p:nvPicPr>
        <p:blipFill rotWithShape="1">
          <a:blip r:embed="rId9">
            <a:alphaModFix/>
          </a:blip>
          <a:srcRect/>
          <a:stretch/>
        </p:blipFill>
        <p:spPr>
          <a:xfrm>
            <a:off x="548248" y="150299"/>
            <a:ext cx="2746138" cy="2723449"/>
          </a:xfrm>
          <a:prstGeom prst="rect">
            <a:avLst/>
          </a:prstGeom>
          <a:noFill/>
          <a:ln>
            <a:noFill/>
          </a:ln>
        </p:spPr>
      </p:pic>
      <p:pic>
        <p:nvPicPr>
          <p:cNvPr id="13" name="Shape 108"/>
          <p:cNvPicPr preferRelativeResize="0"/>
          <p:nvPr/>
        </p:nvPicPr>
        <p:blipFill rotWithShape="1">
          <a:blip r:embed="rId10">
            <a:alphaModFix/>
          </a:blip>
          <a:srcRect/>
          <a:stretch/>
        </p:blipFill>
        <p:spPr>
          <a:xfrm>
            <a:off x="602315" y="2995099"/>
            <a:ext cx="2746139" cy="2723449"/>
          </a:xfrm>
          <a:prstGeom prst="rect">
            <a:avLst/>
          </a:prstGeom>
          <a:noFill/>
          <a:ln>
            <a:noFill/>
          </a:ln>
        </p:spPr>
      </p:pic>
      <p:sp>
        <p:nvSpPr>
          <p:cNvPr id="14" name="Shape 109"/>
          <p:cNvSpPr txBox="1"/>
          <p:nvPr/>
        </p:nvSpPr>
        <p:spPr>
          <a:xfrm>
            <a:off x="865670" y="3104938"/>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i="0" u="none" strike="noStrike" cap="none">
                <a:solidFill>
                  <a:schemeClr val="dk1"/>
                </a:solidFill>
                <a:latin typeface="Calibri"/>
                <a:ea typeface="Calibri"/>
                <a:cs typeface="Calibri"/>
                <a:sym typeface="Calibri"/>
              </a:rPr>
              <a:t>b</a:t>
            </a:r>
          </a:p>
        </p:txBody>
      </p:sp>
      <p:sp>
        <p:nvSpPr>
          <p:cNvPr id="15" name="Shape 110"/>
          <p:cNvSpPr txBox="1"/>
          <p:nvPr/>
        </p:nvSpPr>
        <p:spPr>
          <a:xfrm>
            <a:off x="722996" y="234733"/>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dirty="0">
                <a:solidFill>
                  <a:schemeClr val="dk1"/>
                </a:solidFill>
                <a:latin typeface="Calibri"/>
                <a:ea typeface="Calibri"/>
                <a:cs typeface="Calibri"/>
                <a:sym typeface="Calibri"/>
              </a:rPr>
              <a:t>a</a:t>
            </a:r>
          </a:p>
        </p:txBody>
      </p:sp>
      <p:sp>
        <p:nvSpPr>
          <p:cNvPr id="16" name="Shape 111"/>
          <p:cNvSpPr txBox="1"/>
          <p:nvPr/>
        </p:nvSpPr>
        <p:spPr>
          <a:xfrm>
            <a:off x="3722819" y="288026"/>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dirty="0">
                <a:solidFill>
                  <a:schemeClr val="dk1"/>
                </a:solidFill>
                <a:latin typeface="Calibri"/>
                <a:ea typeface="Calibri"/>
                <a:cs typeface="Calibri"/>
                <a:sym typeface="Calibri"/>
              </a:rPr>
              <a:t>c</a:t>
            </a:r>
          </a:p>
        </p:txBody>
      </p:sp>
      <p:sp>
        <p:nvSpPr>
          <p:cNvPr id="17" name="Shape 112"/>
          <p:cNvSpPr txBox="1"/>
          <p:nvPr/>
        </p:nvSpPr>
        <p:spPr>
          <a:xfrm>
            <a:off x="3722774" y="3245184"/>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d</a:t>
            </a:r>
          </a:p>
        </p:txBody>
      </p:sp>
      <p:sp>
        <p:nvSpPr>
          <p:cNvPr id="18" name="Shape 113"/>
          <p:cNvSpPr txBox="1"/>
          <p:nvPr/>
        </p:nvSpPr>
        <p:spPr>
          <a:xfrm>
            <a:off x="6585149" y="294622"/>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e</a:t>
            </a:r>
          </a:p>
        </p:txBody>
      </p:sp>
      <p:sp>
        <p:nvSpPr>
          <p:cNvPr id="19" name="Shape 114"/>
          <p:cNvSpPr txBox="1"/>
          <p:nvPr/>
        </p:nvSpPr>
        <p:spPr>
          <a:xfrm>
            <a:off x="6551551" y="3244334"/>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f</a:t>
            </a:r>
          </a:p>
        </p:txBody>
      </p:sp>
      <p:pic>
        <p:nvPicPr>
          <p:cNvPr id="21" name="Shape 101"/>
          <p:cNvPicPr preferRelativeResize="0"/>
          <p:nvPr/>
        </p:nvPicPr>
        <p:blipFill rotWithShape="1">
          <a:blip r:embed="rId11">
            <a:alphaModFix/>
          </a:blip>
          <a:srcRect/>
          <a:stretch/>
        </p:blipFill>
        <p:spPr>
          <a:xfrm>
            <a:off x="6320942" y="5396486"/>
            <a:ext cx="2286000" cy="457200"/>
          </a:xfrm>
          <a:prstGeom prst="rect">
            <a:avLst/>
          </a:prstGeom>
          <a:noFill/>
          <a:ln>
            <a:noFill/>
          </a:ln>
        </p:spPr>
      </p:pic>
      <p:sp>
        <p:nvSpPr>
          <p:cNvPr id="23" name="Shape 115"/>
          <p:cNvSpPr txBox="1"/>
          <p:nvPr/>
        </p:nvSpPr>
        <p:spPr>
          <a:xfrm>
            <a:off x="8937523" y="1586805"/>
            <a:ext cx="3080327" cy="1384995"/>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a:solidFill>
                  <a:schemeClr val="dk1"/>
                </a:solidFill>
                <a:latin typeface="Calibri"/>
                <a:ea typeface="Calibri"/>
                <a:cs typeface="Calibri"/>
                <a:sym typeface="Calibri"/>
              </a:rPr>
              <a:t>Sentinel 2 MSI (a) top-of-the-atmosphere and (b) Rayleigh-corrected images for the Columbia River acquired on July 13th, 2016 over Lake </a:t>
            </a:r>
            <a:r>
              <a:rPr lang="en-US" sz="1400" dirty="0" err="1">
                <a:solidFill>
                  <a:schemeClr val="dk1"/>
                </a:solidFill>
                <a:latin typeface="Calibri"/>
                <a:ea typeface="Calibri"/>
                <a:cs typeface="Calibri"/>
                <a:sym typeface="Calibri"/>
              </a:rPr>
              <a:t>Wallula</a:t>
            </a:r>
            <a:r>
              <a:rPr lang="en-US" sz="1400" dirty="0">
                <a:solidFill>
                  <a:schemeClr val="dk1"/>
                </a:solidFill>
                <a:latin typeface="Calibri"/>
                <a:ea typeface="Calibri"/>
                <a:cs typeface="Calibri"/>
                <a:sym typeface="Calibri"/>
              </a:rPr>
              <a:t> and Umatilla. Retrieved constituents includes (c) chlorophyll-a (mg/m3) using a blue-green band ratio algorithms (OC3), (d) a normalized chlorophyll-a index using the red and red edge bands (e) suspended particulate matter and (f) turbidity both derived using the near infrared.</a:t>
            </a:r>
          </a:p>
        </p:txBody>
      </p:sp>
    </p:spTree>
    <p:extLst>
      <p:ext uri="{BB962C8B-B14F-4D97-AF65-F5344CB8AC3E}">
        <p14:creationId xmlns:p14="http://schemas.microsoft.com/office/powerpoint/2010/main" val="976519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20"/>
          <p:cNvPicPr preferRelativeResize="0">
            <a:picLocks noChangeAspect="1"/>
          </p:cNvPicPr>
          <p:nvPr/>
        </p:nvPicPr>
        <p:blipFill rotWithShape="1">
          <a:blip r:embed="rId2">
            <a:alphaModFix/>
          </a:blip>
          <a:srcRect/>
          <a:stretch/>
        </p:blipFill>
        <p:spPr>
          <a:xfrm>
            <a:off x="3632202" y="304068"/>
            <a:ext cx="2278297" cy="2286000"/>
          </a:xfrm>
          <a:prstGeom prst="rect">
            <a:avLst/>
          </a:prstGeom>
          <a:noFill/>
          <a:ln>
            <a:noFill/>
          </a:ln>
        </p:spPr>
      </p:pic>
      <p:pic>
        <p:nvPicPr>
          <p:cNvPr id="5" name="Shape 121"/>
          <p:cNvPicPr preferRelativeResize="0"/>
          <p:nvPr/>
        </p:nvPicPr>
        <p:blipFill rotWithShape="1">
          <a:blip r:embed="rId3">
            <a:alphaModFix/>
          </a:blip>
          <a:srcRect/>
          <a:stretch/>
        </p:blipFill>
        <p:spPr>
          <a:xfrm>
            <a:off x="3606546" y="2646947"/>
            <a:ext cx="2286000" cy="457200"/>
          </a:xfrm>
          <a:prstGeom prst="rect">
            <a:avLst/>
          </a:prstGeom>
          <a:noFill/>
          <a:ln>
            <a:noFill/>
          </a:ln>
        </p:spPr>
      </p:pic>
      <p:pic>
        <p:nvPicPr>
          <p:cNvPr id="6" name="Shape 122"/>
          <p:cNvPicPr preferRelativeResize="0">
            <a:picLocks noChangeAspect="1"/>
          </p:cNvPicPr>
          <p:nvPr/>
        </p:nvPicPr>
        <p:blipFill rotWithShape="1">
          <a:blip r:embed="rId4">
            <a:alphaModFix/>
          </a:blip>
          <a:srcRect/>
          <a:stretch/>
        </p:blipFill>
        <p:spPr>
          <a:xfrm>
            <a:off x="3602183" y="3241964"/>
            <a:ext cx="2278297" cy="2286000"/>
          </a:xfrm>
          <a:prstGeom prst="rect">
            <a:avLst/>
          </a:prstGeom>
          <a:noFill/>
          <a:ln>
            <a:noFill/>
          </a:ln>
        </p:spPr>
      </p:pic>
      <p:pic>
        <p:nvPicPr>
          <p:cNvPr id="7" name="Shape 123"/>
          <p:cNvPicPr preferRelativeResize="0"/>
          <p:nvPr/>
        </p:nvPicPr>
        <p:blipFill rotWithShape="1">
          <a:blip r:embed="rId5">
            <a:alphaModFix/>
          </a:blip>
          <a:srcRect/>
          <a:stretch/>
        </p:blipFill>
        <p:spPr>
          <a:xfrm>
            <a:off x="3606546" y="5764222"/>
            <a:ext cx="2286000" cy="457200"/>
          </a:xfrm>
          <a:prstGeom prst="rect">
            <a:avLst/>
          </a:prstGeom>
          <a:noFill/>
          <a:ln>
            <a:noFill/>
          </a:ln>
        </p:spPr>
      </p:pic>
      <p:pic>
        <p:nvPicPr>
          <p:cNvPr id="8" name="Shape 125"/>
          <p:cNvPicPr preferRelativeResize="0">
            <a:picLocks noChangeAspect="1"/>
          </p:cNvPicPr>
          <p:nvPr/>
        </p:nvPicPr>
        <p:blipFill rotWithShape="1">
          <a:blip r:embed="rId6">
            <a:alphaModFix/>
          </a:blip>
          <a:srcRect/>
          <a:stretch/>
        </p:blipFill>
        <p:spPr>
          <a:xfrm>
            <a:off x="6520876" y="304068"/>
            <a:ext cx="2278297" cy="2286000"/>
          </a:xfrm>
          <a:prstGeom prst="rect">
            <a:avLst/>
          </a:prstGeom>
          <a:noFill/>
          <a:ln>
            <a:noFill/>
          </a:ln>
        </p:spPr>
      </p:pic>
      <p:pic>
        <p:nvPicPr>
          <p:cNvPr id="9" name="Shape 127"/>
          <p:cNvPicPr preferRelativeResize="0">
            <a:picLocks noChangeAspect="1"/>
          </p:cNvPicPr>
          <p:nvPr/>
        </p:nvPicPr>
        <p:blipFill rotWithShape="1">
          <a:blip r:embed="rId7">
            <a:alphaModFix/>
          </a:blip>
          <a:srcRect/>
          <a:stretch/>
        </p:blipFill>
        <p:spPr>
          <a:xfrm>
            <a:off x="6527801" y="3241964"/>
            <a:ext cx="2278297" cy="2286000"/>
          </a:xfrm>
          <a:prstGeom prst="rect">
            <a:avLst/>
          </a:prstGeom>
          <a:noFill/>
          <a:ln>
            <a:noFill/>
          </a:ln>
        </p:spPr>
      </p:pic>
      <p:pic>
        <p:nvPicPr>
          <p:cNvPr id="10" name="Shape 128"/>
          <p:cNvPicPr preferRelativeResize="0"/>
          <p:nvPr/>
        </p:nvPicPr>
        <p:blipFill rotWithShape="1">
          <a:blip r:embed="rId8">
            <a:alphaModFix/>
          </a:blip>
          <a:srcRect/>
          <a:stretch/>
        </p:blipFill>
        <p:spPr>
          <a:xfrm>
            <a:off x="422563" y="3241964"/>
            <a:ext cx="2711538" cy="2720706"/>
          </a:xfrm>
          <a:prstGeom prst="rect">
            <a:avLst/>
          </a:prstGeom>
          <a:noFill/>
          <a:ln>
            <a:noFill/>
          </a:ln>
        </p:spPr>
      </p:pic>
      <p:pic>
        <p:nvPicPr>
          <p:cNvPr id="11" name="Shape 129"/>
          <p:cNvPicPr preferRelativeResize="0"/>
          <p:nvPr/>
        </p:nvPicPr>
        <p:blipFill rotWithShape="1">
          <a:blip r:embed="rId9">
            <a:alphaModFix/>
          </a:blip>
          <a:srcRect/>
          <a:stretch/>
        </p:blipFill>
        <p:spPr>
          <a:xfrm>
            <a:off x="494146" y="304068"/>
            <a:ext cx="2711538" cy="2720706"/>
          </a:xfrm>
          <a:prstGeom prst="rect">
            <a:avLst/>
          </a:prstGeom>
          <a:noFill/>
          <a:ln>
            <a:noFill/>
          </a:ln>
        </p:spPr>
      </p:pic>
      <p:sp>
        <p:nvSpPr>
          <p:cNvPr id="12" name="Shape 130"/>
          <p:cNvSpPr txBox="1"/>
          <p:nvPr/>
        </p:nvSpPr>
        <p:spPr>
          <a:xfrm>
            <a:off x="649935" y="3527502"/>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lt1"/>
                </a:solidFill>
                <a:latin typeface="Calibri"/>
                <a:ea typeface="Calibri"/>
                <a:cs typeface="Calibri"/>
                <a:sym typeface="Calibri"/>
              </a:rPr>
              <a:t>b</a:t>
            </a:r>
          </a:p>
        </p:txBody>
      </p:sp>
      <p:sp>
        <p:nvSpPr>
          <p:cNvPr id="13" name="Shape 131"/>
          <p:cNvSpPr txBox="1"/>
          <p:nvPr/>
        </p:nvSpPr>
        <p:spPr>
          <a:xfrm>
            <a:off x="616876" y="345570"/>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lt1"/>
                </a:solidFill>
                <a:latin typeface="Calibri"/>
                <a:ea typeface="Calibri"/>
                <a:cs typeface="Calibri"/>
                <a:sym typeface="Calibri"/>
              </a:rPr>
              <a:t>a</a:t>
            </a:r>
          </a:p>
        </p:txBody>
      </p:sp>
      <p:sp>
        <p:nvSpPr>
          <p:cNvPr id="14" name="Shape 132"/>
          <p:cNvSpPr txBox="1"/>
          <p:nvPr/>
        </p:nvSpPr>
        <p:spPr>
          <a:xfrm>
            <a:off x="3835402" y="352681"/>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c</a:t>
            </a:r>
          </a:p>
        </p:txBody>
      </p:sp>
      <p:sp>
        <p:nvSpPr>
          <p:cNvPr id="15" name="Shape 133"/>
          <p:cNvSpPr txBox="1"/>
          <p:nvPr/>
        </p:nvSpPr>
        <p:spPr>
          <a:xfrm>
            <a:off x="3812829" y="3366834"/>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d</a:t>
            </a:r>
          </a:p>
        </p:txBody>
      </p:sp>
      <p:sp>
        <p:nvSpPr>
          <p:cNvPr id="16" name="Shape 134"/>
          <p:cNvSpPr txBox="1"/>
          <p:nvPr/>
        </p:nvSpPr>
        <p:spPr>
          <a:xfrm>
            <a:off x="6702024" y="359609"/>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e</a:t>
            </a:r>
          </a:p>
        </p:txBody>
      </p:sp>
      <p:sp>
        <p:nvSpPr>
          <p:cNvPr id="17" name="Shape 135"/>
          <p:cNvSpPr txBox="1"/>
          <p:nvPr/>
        </p:nvSpPr>
        <p:spPr>
          <a:xfrm>
            <a:off x="6691747" y="3259094"/>
            <a:ext cx="646544" cy="36933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f</a:t>
            </a:r>
          </a:p>
        </p:txBody>
      </p:sp>
      <p:sp>
        <p:nvSpPr>
          <p:cNvPr id="18" name="Shape 137"/>
          <p:cNvSpPr/>
          <p:nvPr/>
        </p:nvSpPr>
        <p:spPr>
          <a:xfrm>
            <a:off x="626284" y="1714860"/>
            <a:ext cx="827693" cy="840509"/>
          </a:xfrm>
          <a:prstGeom prst="ellipse">
            <a:avLst/>
          </a:prstGeom>
          <a:noFill/>
          <a:ln w="5715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21" name="Shape 124"/>
          <p:cNvPicPr preferRelativeResize="0"/>
          <p:nvPr/>
        </p:nvPicPr>
        <p:blipFill rotWithShape="1">
          <a:blip r:embed="rId10">
            <a:alphaModFix/>
          </a:blip>
          <a:srcRect/>
          <a:stretch/>
        </p:blipFill>
        <p:spPr>
          <a:xfrm>
            <a:off x="6416965" y="2626166"/>
            <a:ext cx="2286000" cy="457200"/>
          </a:xfrm>
          <a:prstGeom prst="rect">
            <a:avLst/>
          </a:prstGeom>
          <a:noFill/>
          <a:ln>
            <a:noFill/>
          </a:ln>
        </p:spPr>
      </p:pic>
      <p:pic>
        <p:nvPicPr>
          <p:cNvPr id="22" name="Shape 126"/>
          <p:cNvPicPr preferRelativeResize="0"/>
          <p:nvPr/>
        </p:nvPicPr>
        <p:blipFill rotWithShape="1">
          <a:blip r:embed="rId11">
            <a:alphaModFix/>
          </a:blip>
          <a:srcRect/>
          <a:stretch/>
        </p:blipFill>
        <p:spPr>
          <a:xfrm>
            <a:off x="6532417" y="5660312"/>
            <a:ext cx="2286000" cy="457200"/>
          </a:xfrm>
          <a:prstGeom prst="rect">
            <a:avLst/>
          </a:prstGeom>
          <a:noFill/>
          <a:ln>
            <a:noFill/>
          </a:ln>
        </p:spPr>
      </p:pic>
      <p:sp>
        <p:nvSpPr>
          <p:cNvPr id="23" name="Shape 136"/>
          <p:cNvSpPr txBox="1"/>
          <p:nvPr/>
        </p:nvSpPr>
        <p:spPr>
          <a:xfrm>
            <a:off x="9240983" y="1026810"/>
            <a:ext cx="2625435" cy="1815882"/>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400">
                <a:solidFill>
                  <a:schemeClr val="dk1"/>
                </a:solidFill>
                <a:latin typeface="Calibri"/>
                <a:ea typeface="Calibri"/>
                <a:cs typeface="Calibri"/>
                <a:sym typeface="Calibri"/>
              </a:rPr>
              <a:t>Landsat 8 OLI (a)  top-of-the-atmosphere and (b) Rayleigh-corrected images for the Columbia River acquired on July 14th, 2016. </a:t>
            </a:r>
            <a:r>
              <a:rPr lang="en-US" sz="1400" dirty="0">
                <a:solidFill>
                  <a:schemeClr val="dk1"/>
                </a:solidFill>
                <a:latin typeface="Calibri"/>
                <a:ea typeface="Calibri"/>
                <a:cs typeface="Calibri"/>
                <a:sym typeface="Calibri"/>
              </a:rPr>
              <a:t>The section of the tile that is the Columbia River north of Desert </a:t>
            </a:r>
            <a:r>
              <a:rPr lang="en-US" sz="1400" dirty="0" err="1">
                <a:solidFill>
                  <a:schemeClr val="dk1"/>
                </a:solidFill>
                <a:latin typeface="Calibri"/>
                <a:ea typeface="Calibri"/>
                <a:cs typeface="Calibri"/>
                <a:sym typeface="Calibri"/>
              </a:rPr>
              <a:t>Aire</a:t>
            </a:r>
            <a:r>
              <a:rPr lang="en-US" sz="1400" dirty="0">
                <a:solidFill>
                  <a:schemeClr val="dk1"/>
                </a:solidFill>
                <a:latin typeface="Calibri"/>
                <a:ea typeface="Calibri"/>
                <a:cs typeface="Calibri"/>
                <a:sym typeface="Calibri"/>
              </a:rPr>
              <a:t> is circled in red in (a). The large reservoir in the upper middle section of the image is Banks Lake, which is part of the Grande Coulee hydropower complex. Retrieved constituents includes (c) chlorophyll-a (mg/m3) using a blue-green band ratio algorithms (OC3), (d) a normalized chlorophyll-a index using the red and red edge bands (e) suspended particulate matter and (f) turbidity both derived using the near infrared. </a:t>
            </a:r>
          </a:p>
        </p:txBody>
      </p:sp>
    </p:spTree>
    <p:extLst>
      <p:ext uri="{BB962C8B-B14F-4D97-AF65-F5344CB8AC3E}">
        <p14:creationId xmlns:p14="http://schemas.microsoft.com/office/powerpoint/2010/main" val="925386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347</Words>
  <Application>Microsoft Macintosh PowerPoint</Application>
  <PresentationFormat>Widescreen</PresentationFormat>
  <Paragraphs>18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D. KUHN</dc:creator>
  <cp:lastModifiedBy>CATHERINE D. KUHN</cp:lastModifiedBy>
  <cp:revision>7</cp:revision>
  <dcterms:created xsi:type="dcterms:W3CDTF">2017-10-31T17:18:17Z</dcterms:created>
  <dcterms:modified xsi:type="dcterms:W3CDTF">2017-10-31T19:36:07Z</dcterms:modified>
</cp:coreProperties>
</file>